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6C_26604078.xml" ContentType="application/vnd.ms-powerpoint.comments+xml"/>
  <Override PartName="/ppt/comments/modernComment_161_964B9C00.xml" ContentType="application/vnd.ms-powerpoint.comments+xml"/>
  <Override PartName="/ppt/comments/modernComment_162_5CC36A9D.xml" ContentType="application/vnd.ms-powerpoint.comments+xml"/>
  <Override PartName="/ppt/comments/modernComment_163_FAB30398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6B_1D887A14.xml" ContentType="application/vnd.ms-powerpoint.comments+xml"/>
  <Override PartName="/ppt/comments/modernComment_16A_2DC1CDFF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302343-77A7-A3D0-3235-8F356D2E4F53}" name="Amit Sharma" initials="AS" userId="S::W0794488@myscc.ca::4cd59af8-123c-48c2-b6ad-82fffa209c7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31" autoAdjust="0"/>
    <p:restoredTop sz="95226" autoAdjust="0"/>
  </p:normalViewPr>
  <p:slideViewPr>
    <p:cSldViewPr snapToGrid="0">
      <p:cViewPr varScale="1">
        <p:scale>
          <a:sx n="77" d="100"/>
          <a:sy n="77" d="100"/>
        </p:scale>
        <p:origin x="55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61_964B9C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B13CD-0EA2-4315-8AA9-52F51A1D308F}" authorId="{72302343-77A7-A3D0-3235-8F356D2E4F53}" created="2023-04-17T00:59:43.870">
    <pc:sldMkLst xmlns:pc="http://schemas.microsoft.com/office/powerpoint/2013/main/command">
      <pc:docMk/>
      <pc:sldMk cId="2521537536" sldId="353"/>
    </pc:sldMkLst>
    <p188:txBody>
      <a:bodyPr/>
      <a:lstStyle/>
      <a:p>
        <a:r>
          <a:rPr lang="en-US"/>
          <a:t>Rajvi 2 mins</a:t>
        </a:r>
      </a:p>
    </p188:txBody>
  </p188:cm>
</p188:cmLst>
</file>

<file path=ppt/comments/modernComment_162_5CC36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60678-7725-4356-93A0-D6013B1FDC6B}" authorId="{72302343-77A7-A3D0-3235-8F356D2E4F53}" created="2023-04-17T00:59:58.370">
    <pc:sldMkLst xmlns:pc="http://schemas.microsoft.com/office/powerpoint/2013/main/command">
      <pc:docMk/>
      <pc:sldMk cId="1556310685" sldId="354"/>
    </pc:sldMkLst>
    <p188:txBody>
      <a:bodyPr/>
      <a:lstStyle/>
      <a:p>
        <a:r>
          <a:rPr lang="en-US"/>
          <a:t>Harshil - 2.5 mins</a:t>
        </a:r>
      </a:p>
    </p188:txBody>
  </p188:cm>
</p188:cmLst>
</file>

<file path=ppt/comments/modernComment_163_FAB30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436190-0057-49E5-9508-91BE965C4C36}" authorId="{72302343-77A7-A3D0-3235-8F356D2E4F53}" created="2023-04-17T01:00:39.944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Amit/Suhail/Rajvi/Harshil/Jayraj  - 7/8Mins</a:t>
        </a:r>
      </a:p>
    </p188:txBody>
  </p188:cm>
  <p188:cm id="{085D5AF2-BD01-4A5A-8012-696CF39B5556}" authorId="{72302343-77A7-A3D0-3235-8F356D2E4F53}" created="2023-04-17T01:01:10.790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1 min per dashboard</a:t>
        </a:r>
      </a:p>
    </p188:txBody>
  </p188:cm>
  <p188:cm id="{E0CF0EBE-FD2E-40D1-B6B6-1FAD87AADFC7}" authorId="{72302343-77A7-A3D0-3235-8F356D2E4F53}" created="2023-04-17T01:01:23.058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2-3 mins - survey game</a:t>
        </a:r>
      </a:p>
    </p188:txBody>
  </p188:cm>
</p188:cmLst>
</file>

<file path=ppt/comments/modernComment_16A_2DC1CD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B6CF1-C310-4F78-B084-541584ACD363}" authorId="{72302343-77A7-A3D0-3235-8F356D2E4F53}" created="2023-04-17T01:02:09.349">
    <pc:sldMkLst xmlns:pc="http://schemas.microsoft.com/office/powerpoint/2013/main/command">
      <pc:docMk/>
      <pc:sldMk cId="767675903" sldId="362"/>
    </pc:sldMkLst>
    <p188:txBody>
      <a:bodyPr/>
      <a:lstStyle/>
      <a:p>
        <a:r>
          <a:rPr lang="en-US"/>
          <a:t>Amit Sharma - 2 mins</a:t>
        </a:r>
      </a:p>
    </p188:txBody>
  </p188:cm>
</p188:cmLst>
</file>

<file path=ppt/comments/modernComment_16B_1D887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D16164-0621-4D12-A10A-9F2FF49D43D1}" authorId="{72302343-77A7-A3D0-3235-8F356D2E4F53}" created="2023-04-17T01:01:45.946">
    <pc:sldMkLst xmlns:pc="http://schemas.microsoft.com/office/powerpoint/2013/main/command">
      <pc:docMk/>
      <pc:sldMk cId="495483412" sldId="363"/>
    </pc:sldMkLst>
    <p188:txBody>
      <a:bodyPr/>
      <a:lstStyle/>
      <a:p>
        <a:r>
          <a:rPr lang="en-US"/>
          <a:t>Jayraj - 2 min</a:t>
        </a:r>
      </a:p>
    </p188:txBody>
  </p188:cm>
</p188:cmLst>
</file>

<file path=ppt/comments/modernComment_16C_266040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D139A2-EDE2-43FD-AD84-AB313C7CB270}" authorId="{72302343-77A7-A3D0-3235-8F356D2E4F53}" created="2023-04-17T00:59:05.358">
    <pc:sldMkLst xmlns:pc="http://schemas.microsoft.com/office/powerpoint/2013/main/command">
      <pc:docMk/>
      <pc:sldMk cId="643842168" sldId="364"/>
    </pc:sldMkLst>
    <p188:txBody>
      <a:bodyPr/>
      <a:lstStyle/>
      <a:p>
        <a:r>
          <a:rPr lang="en-US"/>
          <a:t>Amit Sharma - 3-3.5 mins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08CA4-07B8-4440-9322-A91EAB5A82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FB5FB-EC78-4A83-9217-0D597101A286}">
      <dgm:prSet phldrT="[Text]"/>
      <dgm:spPr/>
      <dgm:t>
        <a:bodyPr/>
        <a:lstStyle/>
        <a:p>
          <a:r>
            <a:rPr lang="en-CA" dirty="0"/>
            <a:t>Demographics</a:t>
          </a:r>
          <a:endParaRPr lang="en-US" dirty="0"/>
        </a:p>
      </dgm:t>
    </dgm:pt>
    <dgm:pt modelId="{120F8AFF-3FC8-4344-9610-194FE3FF53F3}" type="parTrans" cxnId="{B18282DA-758D-4588-B023-9CC738C61380}">
      <dgm:prSet/>
      <dgm:spPr/>
      <dgm:t>
        <a:bodyPr/>
        <a:lstStyle/>
        <a:p>
          <a:endParaRPr lang="en-US"/>
        </a:p>
      </dgm:t>
    </dgm:pt>
    <dgm:pt modelId="{E8E0806B-D83E-4D9B-AE7F-542AF6E13E1B}" type="sibTrans" cxnId="{B18282DA-758D-4588-B023-9CC738C61380}">
      <dgm:prSet/>
      <dgm:spPr/>
      <dgm:t>
        <a:bodyPr/>
        <a:lstStyle/>
        <a:p>
          <a:endParaRPr lang="en-US"/>
        </a:p>
      </dgm:t>
    </dgm:pt>
    <dgm:pt modelId="{CC09345C-142D-46B1-9379-81937560781E}">
      <dgm:prSet phldrT="[Text]"/>
      <dgm:spPr/>
      <dgm:t>
        <a:bodyPr/>
        <a:lstStyle/>
        <a:p>
          <a:r>
            <a:rPr lang="en-CA" dirty="0"/>
            <a:t>Windsor Story</a:t>
          </a:r>
          <a:endParaRPr lang="en-US" dirty="0"/>
        </a:p>
      </dgm:t>
    </dgm:pt>
    <dgm:pt modelId="{4B06057D-6D89-4455-8504-9BABC3E8911D}" type="parTrans" cxnId="{00E05D39-B32B-4E42-8931-770055931E57}">
      <dgm:prSet/>
      <dgm:spPr/>
      <dgm:t>
        <a:bodyPr/>
        <a:lstStyle/>
        <a:p>
          <a:endParaRPr lang="en-US"/>
        </a:p>
      </dgm:t>
    </dgm:pt>
    <dgm:pt modelId="{599CF2E6-C54C-4668-9689-41E932AE234E}" type="sibTrans" cxnId="{00E05D39-B32B-4E42-8931-770055931E57}">
      <dgm:prSet/>
      <dgm:spPr/>
      <dgm:t>
        <a:bodyPr/>
        <a:lstStyle/>
        <a:p>
          <a:endParaRPr lang="en-US"/>
        </a:p>
      </dgm:t>
    </dgm:pt>
    <dgm:pt modelId="{4A786F02-A5F8-4008-9222-74C7BB7841B8}">
      <dgm:prSet phldrT="[Text]"/>
      <dgm:spPr/>
      <dgm:t>
        <a:bodyPr/>
        <a:lstStyle/>
        <a:p>
          <a:r>
            <a:rPr lang="en-CA" dirty="0"/>
            <a:t>Playground</a:t>
          </a:r>
          <a:endParaRPr lang="en-US" dirty="0"/>
        </a:p>
      </dgm:t>
    </dgm:pt>
    <dgm:pt modelId="{D7914857-0A4B-4382-8019-C567D7E5A25E}" type="parTrans" cxnId="{166687F5-DF56-4646-81E0-F83380CF1CA9}">
      <dgm:prSet/>
      <dgm:spPr/>
      <dgm:t>
        <a:bodyPr/>
        <a:lstStyle/>
        <a:p>
          <a:endParaRPr lang="en-US"/>
        </a:p>
      </dgm:t>
    </dgm:pt>
    <dgm:pt modelId="{6D2D7A65-8764-43D5-8158-B66783F01040}" type="sibTrans" cxnId="{166687F5-DF56-4646-81E0-F83380CF1CA9}">
      <dgm:prSet/>
      <dgm:spPr/>
      <dgm:t>
        <a:bodyPr/>
        <a:lstStyle/>
        <a:p>
          <a:endParaRPr lang="en-US"/>
        </a:p>
      </dgm:t>
    </dgm:pt>
    <dgm:pt modelId="{B022509F-8638-4125-B0E0-570CD2749064}">
      <dgm:prSet phldrT="[Text]"/>
      <dgm:spPr/>
      <dgm:t>
        <a:bodyPr/>
        <a:lstStyle/>
        <a:p>
          <a:r>
            <a:rPr lang="en-CA" dirty="0"/>
            <a:t>Services and Inputs</a:t>
          </a:r>
          <a:endParaRPr lang="en-US" dirty="0"/>
        </a:p>
      </dgm:t>
    </dgm:pt>
    <dgm:pt modelId="{6F876BDF-2919-464C-8A6B-095280D7DE6C}" type="parTrans" cxnId="{48926D62-A5F2-4D7E-B484-6A32B91143C8}">
      <dgm:prSet/>
      <dgm:spPr/>
      <dgm:t>
        <a:bodyPr/>
        <a:lstStyle/>
        <a:p>
          <a:endParaRPr lang="en-US"/>
        </a:p>
      </dgm:t>
    </dgm:pt>
    <dgm:pt modelId="{C90FF7F5-5043-4059-B10F-189D29CACAC2}" type="sibTrans" cxnId="{48926D62-A5F2-4D7E-B484-6A32B91143C8}">
      <dgm:prSet/>
      <dgm:spPr/>
      <dgm:t>
        <a:bodyPr/>
        <a:lstStyle/>
        <a:p>
          <a:endParaRPr lang="en-US"/>
        </a:p>
      </dgm:t>
    </dgm:pt>
    <dgm:pt modelId="{425D1E57-1340-4ECE-9037-0C353C516551}">
      <dgm:prSet phldrT="[Text]"/>
      <dgm:spPr/>
      <dgm:t>
        <a:bodyPr/>
        <a:lstStyle/>
        <a:p>
          <a:r>
            <a:rPr lang="en-CA" dirty="0"/>
            <a:t>Predictions</a:t>
          </a:r>
          <a:endParaRPr lang="en-US" dirty="0"/>
        </a:p>
      </dgm:t>
    </dgm:pt>
    <dgm:pt modelId="{6272FF44-139E-4D8A-8AFE-7273C5202E9C}" type="parTrans" cxnId="{BC552083-A963-4EA9-9385-DBD243460CCC}">
      <dgm:prSet/>
      <dgm:spPr/>
      <dgm:t>
        <a:bodyPr/>
        <a:lstStyle/>
        <a:p>
          <a:endParaRPr lang="en-US"/>
        </a:p>
      </dgm:t>
    </dgm:pt>
    <dgm:pt modelId="{AF35A061-889A-4622-AD58-3F6D5140D304}" type="sibTrans" cxnId="{BC552083-A963-4EA9-9385-DBD243460CCC}">
      <dgm:prSet/>
      <dgm:spPr/>
      <dgm:t>
        <a:bodyPr/>
        <a:lstStyle/>
        <a:p>
          <a:endParaRPr lang="en-US"/>
        </a:p>
      </dgm:t>
    </dgm:pt>
    <dgm:pt modelId="{62DBDBAE-EDC2-4F90-9092-F4FEAE50FEFD}" type="pres">
      <dgm:prSet presAssocID="{8A908CA4-07B8-4440-9322-A91EAB5A8242}" presName="linear" presStyleCnt="0">
        <dgm:presLayoutVars>
          <dgm:dir/>
          <dgm:animLvl val="lvl"/>
          <dgm:resizeHandles val="exact"/>
        </dgm:presLayoutVars>
      </dgm:prSet>
      <dgm:spPr/>
    </dgm:pt>
    <dgm:pt modelId="{0478A2C3-0DE4-4158-A153-5936502BEB50}" type="pres">
      <dgm:prSet presAssocID="{B5CFB5FB-EC78-4A83-9217-0D597101A286}" presName="parentLin" presStyleCnt="0"/>
      <dgm:spPr/>
    </dgm:pt>
    <dgm:pt modelId="{7974AADD-2D72-4B22-A6A7-1B178E1EF364}" type="pres">
      <dgm:prSet presAssocID="{B5CFB5FB-EC78-4A83-9217-0D597101A286}" presName="parentLeftMargin" presStyleLbl="node1" presStyleIdx="0" presStyleCnt="5"/>
      <dgm:spPr/>
    </dgm:pt>
    <dgm:pt modelId="{6430DB55-1B03-4513-8CFF-A3AC1FC514FE}" type="pres">
      <dgm:prSet presAssocID="{B5CFB5FB-EC78-4A83-9217-0D597101A2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78195C-7D19-42F5-9F76-907F295CE386}" type="pres">
      <dgm:prSet presAssocID="{B5CFB5FB-EC78-4A83-9217-0D597101A286}" presName="negativeSpace" presStyleCnt="0"/>
      <dgm:spPr/>
    </dgm:pt>
    <dgm:pt modelId="{546F1EE2-363C-421E-993E-E28A0EEBF6AA}" type="pres">
      <dgm:prSet presAssocID="{B5CFB5FB-EC78-4A83-9217-0D597101A286}" presName="childText" presStyleLbl="conFgAcc1" presStyleIdx="0" presStyleCnt="5">
        <dgm:presLayoutVars>
          <dgm:bulletEnabled val="1"/>
        </dgm:presLayoutVars>
      </dgm:prSet>
      <dgm:spPr/>
    </dgm:pt>
    <dgm:pt modelId="{FD0EE2DE-DAF1-472A-9AFA-8E50751840B5}" type="pres">
      <dgm:prSet presAssocID="{E8E0806B-D83E-4D9B-AE7F-542AF6E13E1B}" presName="spaceBetweenRectangles" presStyleCnt="0"/>
      <dgm:spPr/>
    </dgm:pt>
    <dgm:pt modelId="{57377D56-19C6-4B2B-8689-57C6B94F3C4E}" type="pres">
      <dgm:prSet presAssocID="{CC09345C-142D-46B1-9379-81937560781E}" presName="parentLin" presStyleCnt="0"/>
      <dgm:spPr/>
    </dgm:pt>
    <dgm:pt modelId="{F7069DE1-13F2-41F3-95A1-34454C23DF19}" type="pres">
      <dgm:prSet presAssocID="{CC09345C-142D-46B1-9379-81937560781E}" presName="parentLeftMargin" presStyleLbl="node1" presStyleIdx="0" presStyleCnt="5"/>
      <dgm:spPr/>
    </dgm:pt>
    <dgm:pt modelId="{B8968341-17C5-4C67-AE6C-D32BE81DD3CD}" type="pres">
      <dgm:prSet presAssocID="{CC09345C-142D-46B1-9379-8193756078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337F91C-C1D6-45E8-BA40-D9610EF79846}" type="pres">
      <dgm:prSet presAssocID="{CC09345C-142D-46B1-9379-81937560781E}" presName="negativeSpace" presStyleCnt="0"/>
      <dgm:spPr/>
    </dgm:pt>
    <dgm:pt modelId="{3BC1C590-FA1F-4782-BF23-A09DCE716566}" type="pres">
      <dgm:prSet presAssocID="{CC09345C-142D-46B1-9379-81937560781E}" presName="childText" presStyleLbl="conFgAcc1" presStyleIdx="1" presStyleCnt="5">
        <dgm:presLayoutVars>
          <dgm:bulletEnabled val="1"/>
        </dgm:presLayoutVars>
      </dgm:prSet>
      <dgm:spPr/>
    </dgm:pt>
    <dgm:pt modelId="{FA2AA25B-C8E3-4F6D-8CA9-2DC6E4C6EAAB}" type="pres">
      <dgm:prSet presAssocID="{599CF2E6-C54C-4668-9689-41E932AE234E}" presName="spaceBetweenRectangles" presStyleCnt="0"/>
      <dgm:spPr/>
    </dgm:pt>
    <dgm:pt modelId="{9D70D432-0E99-4DF2-ADDA-7914E0988EE9}" type="pres">
      <dgm:prSet presAssocID="{4A786F02-A5F8-4008-9222-74C7BB7841B8}" presName="parentLin" presStyleCnt="0"/>
      <dgm:spPr/>
    </dgm:pt>
    <dgm:pt modelId="{F878DAE8-8A2D-4C9A-8819-6D3F862BCE5E}" type="pres">
      <dgm:prSet presAssocID="{4A786F02-A5F8-4008-9222-74C7BB7841B8}" presName="parentLeftMargin" presStyleLbl="node1" presStyleIdx="1" presStyleCnt="5"/>
      <dgm:spPr/>
    </dgm:pt>
    <dgm:pt modelId="{B74995FD-6555-49C3-9217-8D6ED36C5390}" type="pres">
      <dgm:prSet presAssocID="{4A786F02-A5F8-4008-9222-74C7BB7841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167865-2206-4B0D-95A1-AB62AC8C8A8A}" type="pres">
      <dgm:prSet presAssocID="{4A786F02-A5F8-4008-9222-74C7BB7841B8}" presName="negativeSpace" presStyleCnt="0"/>
      <dgm:spPr/>
    </dgm:pt>
    <dgm:pt modelId="{8223728D-757E-4079-884A-FA3021A536CD}" type="pres">
      <dgm:prSet presAssocID="{4A786F02-A5F8-4008-9222-74C7BB7841B8}" presName="childText" presStyleLbl="conFgAcc1" presStyleIdx="2" presStyleCnt="5">
        <dgm:presLayoutVars>
          <dgm:bulletEnabled val="1"/>
        </dgm:presLayoutVars>
      </dgm:prSet>
      <dgm:spPr/>
    </dgm:pt>
    <dgm:pt modelId="{9EC86D6A-CD1D-486B-9E1D-0DC9D551EBAE}" type="pres">
      <dgm:prSet presAssocID="{6D2D7A65-8764-43D5-8158-B66783F01040}" presName="spaceBetweenRectangles" presStyleCnt="0"/>
      <dgm:spPr/>
    </dgm:pt>
    <dgm:pt modelId="{BBCDDD80-921E-4611-9EB0-F884745FE3A1}" type="pres">
      <dgm:prSet presAssocID="{B022509F-8638-4125-B0E0-570CD2749064}" presName="parentLin" presStyleCnt="0"/>
      <dgm:spPr/>
    </dgm:pt>
    <dgm:pt modelId="{BE590BAF-2B6D-42C7-B04B-330ABCD50DE6}" type="pres">
      <dgm:prSet presAssocID="{B022509F-8638-4125-B0E0-570CD2749064}" presName="parentLeftMargin" presStyleLbl="node1" presStyleIdx="2" presStyleCnt="5"/>
      <dgm:spPr/>
    </dgm:pt>
    <dgm:pt modelId="{6438B9CF-CFDE-4BEC-9CA4-0B7E807CD7AE}" type="pres">
      <dgm:prSet presAssocID="{B022509F-8638-4125-B0E0-570CD27490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9F35982-7EF0-4D8B-B15E-0EEB6F045A93}" type="pres">
      <dgm:prSet presAssocID="{B022509F-8638-4125-B0E0-570CD2749064}" presName="negativeSpace" presStyleCnt="0"/>
      <dgm:spPr/>
    </dgm:pt>
    <dgm:pt modelId="{4D374343-F15D-4001-A9FB-E3F5A6C1AE82}" type="pres">
      <dgm:prSet presAssocID="{B022509F-8638-4125-B0E0-570CD2749064}" presName="childText" presStyleLbl="conFgAcc1" presStyleIdx="3" presStyleCnt="5">
        <dgm:presLayoutVars>
          <dgm:bulletEnabled val="1"/>
        </dgm:presLayoutVars>
      </dgm:prSet>
      <dgm:spPr/>
    </dgm:pt>
    <dgm:pt modelId="{8105159A-F6CE-41AD-A935-88349229EA67}" type="pres">
      <dgm:prSet presAssocID="{C90FF7F5-5043-4059-B10F-189D29CACAC2}" presName="spaceBetweenRectangles" presStyleCnt="0"/>
      <dgm:spPr/>
    </dgm:pt>
    <dgm:pt modelId="{E176B218-9F7D-4A42-BD0C-C0E302922777}" type="pres">
      <dgm:prSet presAssocID="{425D1E57-1340-4ECE-9037-0C353C516551}" presName="parentLin" presStyleCnt="0"/>
      <dgm:spPr/>
    </dgm:pt>
    <dgm:pt modelId="{78620974-AE7B-40A1-AFE0-64ECDF46E17E}" type="pres">
      <dgm:prSet presAssocID="{425D1E57-1340-4ECE-9037-0C353C516551}" presName="parentLeftMargin" presStyleLbl="node1" presStyleIdx="3" presStyleCnt="5"/>
      <dgm:spPr/>
    </dgm:pt>
    <dgm:pt modelId="{56B926CA-05DF-4782-AEC1-D21D5E2DAE87}" type="pres">
      <dgm:prSet presAssocID="{425D1E57-1340-4ECE-9037-0C353C5165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842392D-BE6B-47E0-BFBD-06CEC6ABA9D5}" type="pres">
      <dgm:prSet presAssocID="{425D1E57-1340-4ECE-9037-0C353C516551}" presName="negativeSpace" presStyleCnt="0"/>
      <dgm:spPr/>
    </dgm:pt>
    <dgm:pt modelId="{D3882347-6B1F-4D6E-80D4-2F5678B7B695}" type="pres">
      <dgm:prSet presAssocID="{425D1E57-1340-4ECE-9037-0C353C5165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71FB34-11C4-4312-95EE-0D8545089031}" type="presOf" srcId="{4A786F02-A5F8-4008-9222-74C7BB7841B8}" destId="{F878DAE8-8A2D-4C9A-8819-6D3F862BCE5E}" srcOrd="0" destOrd="0" presId="urn:microsoft.com/office/officeart/2005/8/layout/list1"/>
    <dgm:cxn modelId="{00E05D39-B32B-4E42-8931-770055931E57}" srcId="{8A908CA4-07B8-4440-9322-A91EAB5A8242}" destId="{CC09345C-142D-46B1-9379-81937560781E}" srcOrd="1" destOrd="0" parTransId="{4B06057D-6D89-4455-8504-9BABC3E8911D}" sibTransId="{599CF2E6-C54C-4668-9689-41E932AE234E}"/>
    <dgm:cxn modelId="{48926D62-A5F2-4D7E-B484-6A32B91143C8}" srcId="{8A908CA4-07B8-4440-9322-A91EAB5A8242}" destId="{B022509F-8638-4125-B0E0-570CD2749064}" srcOrd="3" destOrd="0" parTransId="{6F876BDF-2919-464C-8A6B-095280D7DE6C}" sibTransId="{C90FF7F5-5043-4059-B10F-189D29CACAC2}"/>
    <dgm:cxn modelId="{C85A5675-E39B-4FF6-B4E9-84EA5DFFA2BB}" type="presOf" srcId="{B022509F-8638-4125-B0E0-570CD2749064}" destId="{6438B9CF-CFDE-4BEC-9CA4-0B7E807CD7AE}" srcOrd="1" destOrd="0" presId="urn:microsoft.com/office/officeart/2005/8/layout/list1"/>
    <dgm:cxn modelId="{B077B659-3506-40A3-BE80-FDE62FACA7FD}" type="presOf" srcId="{4A786F02-A5F8-4008-9222-74C7BB7841B8}" destId="{B74995FD-6555-49C3-9217-8D6ED36C5390}" srcOrd="1" destOrd="0" presId="urn:microsoft.com/office/officeart/2005/8/layout/list1"/>
    <dgm:cxn modelId="{BC552083-A963-4EA9-9385-DBD243460CCC}" srcId="{8A908CA4-07B8-4440-9322-A91EAB5A8242}" destId="{425D1E57-1340-4ECE-9037-0C353C516551}" srcOrd="4" destOrd="0" parTransId="{6272FF44-139E-4D8A-8AFE-7273C5202E9C}" sibTransId="{AF35A061-889A-4622-AD58-3F6D5140D304}"/>
    <dgm:cxn modelId="{7A7E3A84-DFC9-427B-81AA-5BC234B03722}" type="presOf" srcId="{425D1E57-1340-4ECE-9037-0C353C516551}" destId="{56B926CA-05DF-4782-AEC1-D21D5E2DAE87}" srcOrd="1" destOrd="0" presId="urn:microsoft.com/office/officeart/2005/8/layout/list1"/>
    <dgm:cxn modelId="{262A0A85-01F0-4D8D-956A-84E6713BA8EE}" type="presOf" srcId="{B022509F-8638-4125-B0E0-570CD2749064}" destId="{BE590BAF-2B6D-42C7-B04B-330ABCD50DE6}" srcOrd="0" destOrd="0" presId="urn:microsoft.com/office/officeart/2005/8/layout/list1"/>
    <dgm:cxn modelId="{97F033A9-CA3B-47DB-B40A-7805A9BFA1F0}" type="presOf" srcId="{B5CFB5FB-EC78-4A83-9217-0D597101A286}" destId="{7974AADD-2D72-4B22-A6A7-1B178E1EF364}" srcOrd="0" destOrd="0" presId="urn:microsoft.com/office/officeart/2005/8/layout/list1"/>
    <dgm:cxn modelId="{BAAC5FBF-DD8F-44BB-82B5-70DFEF8F5981}" type="presOf" srcId="{CC09345C-142D-46B1-9379-81937560781E}" destId="{B8968341-17C5-4C67-AE6C-D32BE81DD3CD}" srcOrd="1" destOrd="0" presId="urn:microsoft.com/office/officeart/2005/8/layout/list1"/>
    <dgm:cxn modelId="{96086BBF-3A5E-420F-83DD-482F6DFF4921}" type="presOf" srcId="{B5CFB5FB-EC78-4A83-9217-0D597101A286}" destId="{6430DB55-1B03-4513-8CFF-A3AC1FC514FE}" srcOrd="1" destOrd="0" presId="urn:microsoft.com/office/officeart/2005/8/layout/list1"/>
    <dgm:cxn modelId="{E9C325CD-F146-450E-8D21-B6B7EA2A7DC2}" type="presOf" srcId="{8A908CA4-07B8-4440-9322-A91EAB5A8242}" destId="{62DBDBAE-EDC2-4F90-9092-F4FEAE50FEFD}" srcOrd="0" destOrd="0" presId="urn:microsoft.com/office/officeart/2005/8/layout/list1"/>
    <dgm:cxn modelId="{B18282DA-758D-4588-B023-9CC738C61380}" srcId="{8A908CA4-07B8-4440-9322-A91EAB5A8242}" destId="{B5CFB5FB-EC78-4A83-9217-0D597101A286}" srcOrd="0" destOrd="0" parTransId="{120F8AFF-3FC8-4344-9610-194FE3FF53F3}" sibTransId="{E8E0806B-D83E-4D9B-AE7F-542AF6E13E1B}"/>
    <dgm:cxn modelId="{56CB74EF-F48B-404C-B94E-543725892656}" type="presOf" srcId="{425D1E57-1340-4ECE-9037-0C353C516551}" destId="{78620974-AE7B-40A1-AFE0-64ECDF46E17E}" srcOrd="0" destOrd="0" presId="urn:microsoft.com/office/officeart/2005/8/layout/list1"/>
    <dgm:cxn modelId="{166687F5-DF56-4646-81E0-F83380CF1CA9}" srcId="{8A908CA4-07B8-4440-9322-A91EAB5A8242}" destId="{4A786F02-A5F8-4008-9222-74C7BB7841B8}" srcOrd="2" destOrd="0" parTransId="{D7914857-0A4B-4382-8019-C567D7E5A25E}" sibTransId="{6D2D7A65-8764-43D5-8158-B66783F01040}"/>
    <dgm:cxn modelId="{4C6C61F6-19E0-45EA-A386-BFEE9EB5431A}" type="presOf" srcId="{CC09345C-142D-46B1-9379-81937560781E}" destId="{F7069DE1-13F2-41F3-95A1-34454C23DF19}" srcOrd="0" destOrd="0" presId="urn:microsoft.com/office/officeart/2005/8/layout/list1"/>
    <dgm:cxn modelId="{2090685E-BE21-441C-AE1B-793BB33060D8}" type="presParOf" srcId="{62DBDBAE-EDC2-4F90-9092-F4FEAE50FEFD}" destId="{0478A2C3-0DE4-4158-A153-5936502BEB50}" srcOrd="0" destOrd="0" presId="urn:microsoft.com/office/officeart/2005/8/layout/list1"/>
    <dgm:cxn modelId="{7880A575-BAB0-4B97-BD1C-B23348B85D4D}" type="presParOf" srcId="{0478A2C3-0DE4-4158-A153-5936502BEB50}" destId="{7974AADD-2D72-4B22-A6A7-1B178E1EF364}" srcOrd="0" destOrd="0" presId="urn:microsoft.com/office/officeart/2005/8/layout/list1"/>
    <dgm:cxn modelId="{0E5E1575-2494-471D-96FB-326A5872119B}" type="presParOf" srcId="{0478A2C3-0DE4-4158-A153-5936502BEB50}" destId="{6430DB55-1B03-4513-8CFF-A3AC1FC514FE}" srcOrd="1" destOrd="0" presId="urn:microsoft.com/office/officeart/2005/8/layout/list1"/>
    <dgm:cxn modelId="{78999F9C-487D-43E6-9BA3-64B4EBABB532}" type="presParOf" srcId="{62DBDBAE-EDC2-4F90-9092-F4FEAE50FEFD}" destId="{D978195C-7D19-42F5-9F76-907F295CE386}" srcOrd="1" destOrd="0" presId="urn:microsoft.com/office/officeart/2005/8/layout/list1"/>
    <dgm:cxn modelId="{032299B3-1B32-482B-B8AD-EBB7DFF16B1A}" type="presParOf" srcId="{62DBDBAE-EDC2-4F90-9092-F4FEAE50FEFD}" destId="{546F1EE2-363C-421E-993E-E28A0EEBF6AA}" srcOrd="2" destOrd="0" presId="urn:microsoft.com/office/officeart/2005/8/layout/list1"/>
    <dgm:cxn modelId="{64B825A1-41F1-4C1E-98BA-7F8D7EAA2764}" type="presParOf" srcId="{62DBDBAE-EDC2-4F90-9092-F4FEAE50FEFD}" destId="{FD0EE2DE-DAF1-472A-9AFA-8E50751840B5}" srcOrd="3" destOrd="0" presId="urn:microsoft.com/office/officeart/2005/8/layout/list1"/>
    <dgm:cxn modelId="{3FD009C5-A46D-4415-A72C-A1C64DF19184}" type="presParOf" srcId="{62DBDBAE-EDC2-4F90-9092-F4FEAE50FEFD}" destId="{57377D56-19C6-4B2B-8689-57C6B94F3C4E}" srcOrd="4" destOrd="0" presId="urn:microsoft.com/office/officeart/2005/8/layout/list1"/>
    <dgm:cxn modelId="{FF5C4499-E36B-40B2-8602-0873AE768CA1}" type="presParOf" srcId="{57377D56-19C6-4B2B-8689-57C6B94F3C4E}" destId="{F7069DE1-13F2-41F3-95A1-34454C23DF19}" srcOrd="0" destOrd="0" presId="urn:microsoft.com/office/officeart/2005/8/layout/list1"/>
    <dgm:cxn modelId="{4203C9F3-EC6C-4E93-99DF-7DA9B3832DAA}" type="presParOf" srcId="{57377D56-19C6-4B2B-8689-57C6B94F3C4E}" destId="{B8968341-17C5-4C67-AE6C-D32BE81DD3CD}" srcOrd="1" destOrd="0" presId="urn:microsoft.com/office/officeart/2005/8/layout/list1"/>
    <dgm:cxn modelId="{1040AD5C-9666-4330-9492-1481B0791803}" type="presParOf" srcId="{62DBDBAE-EDC2-4F90-9092-F4FEAE50FEFD}" destId="{7337F91C-C1D6-45E8-BA40-D9610EF79846}" srcOrd="5" destOrd="0" presId="urn:microsoft.com/office/officeart/2005/8/layout/list1"/>
    <dgm:cxn modelId="{F47BFD31-F12F-4458-86A5-D476E154C696}" type="presParOf" srcId="{62DBDBAE-EDC2-4F90-9092-F4FEAE50FEFD}" destId="{3BC1C590-FA1F-4782-BF23-A09DCE716566}" srcOrd="6" destOrd="0" presId="urn:microsoft.com/office/officeart/2005/8/layout/list1"/>
    <dgm:cxn modelId="{6DBCFD08-9758-4FF1-93E7-EDF7F0AB40E1}" type="presParOf" srcId="{62DBDBAE-EDC2-4F90-9092-F4FEAE50FEFD}" destId="{FA2AA25B-C8E3-4F6D-8CA9-2DC6E4C6EAAB}" srcOrd="7" destOrd="0" presId="urn:microsoft.com/office/officeart/2005/8/layout/list1"/>
    <dgm:cxn modelId="{3BEB70F2-620D-4921-85F5-E427323B10C9}" type="presParOf" srcId="{62DBDBAE-EDC2-4F90-9092-F4FEAE50FEFD}" destId="{9D70D432-0E99-4DF2-ADDA-7914E0988EE9}" srcOrd="8" destOrd="0" presId="urn:microsoft.com/office/officeart/2005/8/layout/list1"/>
    <dgm:cxn modelId="{A2BECBF6-A473-4803-9006-4990F7AC459A}" type="presParOf" srcId="{9D70D432-0E99-4DF2-ADDA-7914E0988EE9}" destId="{F878DAE8-8A2D-4C9A-8819-6D3F862BCE5E}" srcOrd="0" destOrd="0" presId="urn:microsoft.com/office/officeart/2005/8/layout/list1"/>
    <dgm:cxn modelId="{4829B028-EF74-4BD8-BF45-A0EF7B76A575}" type="presParOf" srcId="{9D70D432-0E99-4DF2-ADDA-7914E0988EE9}" destId="{B74995FD-6555-49C3-9217-8D6ED36C5390}" srcOrd="1" destOrd="0" presId="urn:microsoft.com/office/officeart/2005/8/layout/list1"/>
    <dgm:cxn modelId="{E7797695-A6FF-46D9-B158-A8500CAFA565}" type="presParOf" srcId="{62DBDBAE-EDC2-4F90-9092-F4FEAE50FEFD}" destId="{24167865-2206-4B0D-95A1-AB62AC8C8A8A}" srcOrd="9" destOrd="0" presId="urn:microsoft.com/office/officeart/2005/8/layout/list1"/>
    <dgm:cxn modelId="{F89D3CE2-EBBF-4483-9B84-C3C51ECC5339}" type="presParOf" srcId="{62DBDBAE-EDC2-4F90-9092-F4FEAE50FEFD}" destId="{8223728D-757E-4079-884A-FA3021A536CD}" srcOrd="10" destOrd="0" presId="urn:microsoft.com/office/officeart/2005/8/layout/list1"/>
    <dgm:cxn modelId="{787B5C6E-36A0-4E5F-94BA-7F4AE8D01A7A}" type="presParOf" srcId="{62DBDBAE-EDC2-4F90-9092-F4FEAE50FEFD}" destId="{9EC86D6A-CD1D-486B-9E1D-0DC9D551EBAE}" srcOrd="11" destOrd="0" presId="urn:microsoft.com/office/officeart/2005/8/layout/list1"/>
    <dgm:cxn modelId="{2A47C65B-5C66-4815-B59F-4987B615C465}" type="presParOf" srcId="{62DBDBAE-EDC2-4F90-9092-F4FEAE50FEFD}" destId="{BBCDDD80-921E-4611-9EB0-F884745FE3A1}" srcOrd="12" destOrd="0" presId="urn:microsoft.com/office/officeart/2005/8/layout/list1"/>
    <dgm:cxn modelId="{0B701BF8-D300-48BC-80B4-DE674052BA73}" type="presParOf" srcId="{BBCDDD80-921E-4611-9EB0-F884745FE3A1}" destId="{BE590BAF-2B6D-42C7-B04B-330ABCD50DE6}" srcOrd="0" destOrd="0" presId="urn:microsoft.com/office/officeart/2005/8/layout/list1"/>
    <dgm:cxn modelId="{F379DEAA-9C59-4C27-A412-39563979B585}" type="presParOf" srcId="{BBCDDD80-921E-4611-9EB0-F884745FE3A1}" destId="{6438B9CF-CFDE-4BEC-9CA4-0B7E807CD7AE}" srcOrd="1" destOrd="0" presId="urn:microsoft.com/office/officeart/2005/8/layout/list1"/>
    <dgm:cxn modelId="{B6A5E8A6-6EDE-4716-AE7D-74A40CD15A26}" type="presParOf" srcId="{62DBDBAE-EDC2-4F90-9092-F4FEAE50FEFD}" destId="{29F35982-7EF0-4D8B-B15E-0EEB6F045A93}" srcOrd="13" destOrd="0" presId="urn:microsoft.com/office/officeart/2005/8/layout/list1"/>
    <dgm:cxn modelId="{18E935B6-415B-404A-A169-4C7994EC76FC}" type="presParOf" srcId="{62DBDBAE-EDC2-4F90-9092-F4FEAE50FEFD}" destId="{4D374343-F15D-4001-A9FB-E3F5A6C1AE82}" srcOrd="14" destOrd="0" presId="urn:microsoft.com/office/officeart/2005/8/layout/list1"/>
    <dgm:cxn modelId="{949F6D1C-37A2-4442-8538-C4A922532B10}" type="presParOf" srcId="{62DBDBAE-EDC2-4F90-9092-F4FEAE50FEFD}" destId="{8105159A-F6CE-41AD-A935-88349229EA67}" srcOrd="15" destOrd="0" presId="urn:microsoft.com/office/officeart/2005/8/layout/list1"/>
    <dgm:cxn modelId="{458AC3B0-F6BF-45D7-BD20-B2CBA19CA2B8}" type="presParOf" srcId="{62DBDBAE-EDC2-4F90-9092-F4FEAE50FEFD}" destId="{E176B218-9F7D-4A42-BD0C-C0E302922777}" srcOrd="16" destOrd="0" presId="urn:microsoft.com/office/officeart/2005/8/layout/list1"/>
    <dgm:cxn modelId="{1CF6BCF4-5E21-404D-8F4F-B391EA3DAC49}" type="presParOf" srcId="{E176B218-9F7D-4A42-BD0C-C0E302922777}" destId="{78620974-AE7B-40A1-AFE0-64ECDF46E17E}" srcOrd="0" destOrd="0" presId="urn:microsoft.com/office/officeart/2005/8/layout/list1"/>
    <dgm:cxn modelId="{44950260-C117-4FBB-8E6B-434962C1CE7A}" type="presParOf" srcId="{E176B218-9F7D-4A42-BD0C-C0E302922777}" destId="{56B926CA-05DF-4782-AEC1-D21D5E2DAE87}" srcOrd="1" destOrd="0" presId="urn:microsoft.com/office/officeart/2005/8/layout/list1"/>
    <dgm:cxn modelId="{47822C3C-7216-4D58-84E1-2EC614BF03C0}" type="presParOf" srcId="{62DBDBAE-EDC2-4F90-9092-F4FEAE50FEFD}" destId="{A842392D-BE6B-47E0-BFBD-06CEC6ABA9D5}" srcOrd="17" destOrd="0" presId="urn:microsoft.com/office/officeart/2005/8/layout/list1"/>
    <dgm:cxn modelId="{32819810-EAB9-4744-B957-A026FF53F7A8}" type="presParOf" srcId="{62DBDBAE-EDC2-4F90-9092-F4FEAE50FEFD}" destId="{D3882347-6B1F-4D6E-80D4-2F5678B7B69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1EE2-363C-421E-993E-E28A0EEBF6AA}">
      <dsp:nvSpPr>
        <dsp:cNvPr id="0" name=""/>
        <dsp:cNvSpPr/>
      </dsp:nvSpPr>
      <dsp:spPr>
        <a:xfrm>
          <a:off x="0" y="16615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0DB55-1B03-4513-8CFF-A3AC1FC514FE}">
      <dsp:nvSpPr>
        <dsp:cNvPr id="0" name=""/>
        <dsp:cNvSpPr/>
      </dsp:nvSpPr>
      <dsp:spPr>
        <a:xfrm>
          <a:off x="160507" y="379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Demographics</a:t>
          </a:r>
          <a:endParaRPr lang="en-US" sz="1100" kern="1200" dirty="0"/>
        </a:p>
      </dsp:txBody>
      <dsp:txXfrm>
        <a:off x="176359" y="19650"/>
        <a:ext cx="2215395" cy="293016"/>
      </dsp:txXfrm>
    </dsp:sp>
    <dsp:sp modelId="{3BC1C590-FA1F-4782-BF23-A09DCE716566}">
      <dsp:nvSpPr>
        <dsp:cNvPr id="0" name=""/>
        <dsp:cNvSpPr/>
      </dsp:nvSpPr>
      <dsp:spPr>
        <a:xfrm>
          <a:off x="0" y="66511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68341-17C5-4C67-AE6C-D32BE81DD3CD}">
      <dsp:nvSpPr>
        <dsp:cNvPr id="0" name=""/>
        <dsp:cNvSpPr/>
      </dsp:nvSpPr>
      <dsp:spPr>
        <a:xfrm>
          <a:off x="160507" y="50275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Windsor Story</a:t>
          </a:r>
          <a:endParaRPr lang="en-US" sz="1100" kern="1200" dirty="0"/>
        </a:p>
      </dsp:txBody>
      <dsp:txXfrm>
        <a:off x="176359" y="518610"/>
        <a:ext cx="2215395" cy="293016"/>
      </dsp:txXfrm>
    </dsp:sp>
    <dsp:sp modelId="{8223728D-757E-4079-884A-FA3021A536CD}">
      <dsp:nvSpPr>
        <dsp:cNvPr id="0" name=""/>
        <dsp:cNvSpPr/>
      </dsp:nvSpPr>
      <dsp:spPr>
        <a:xfrm>
          <a:off x="0" y="116407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995FD-6555-49C3-9217-8D6ED36C5390}">
      <dsp:nvSpPr>
        <dsp:cNvPr id="0" name=""/>
        <dsp:cNvSpPr/>
      </dsp:nvSpPr>
      <dsp:spPr>
        <a:xfrm>
          <a:off x="160507" y="100171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Playground</a:t>
          </a:r>
          <a:endParaRPr lang="en-US" sz="1100" kern="1200" dirty="0"/>
        </a:p>
      </dsp:txBody>
      <dsp:txXfrm>
        <a:off x="176359" y="1017570"/>
        <a:ext cx="2215395" cy="293016"/>
      </dsp:txXfrm>
    </dsp:sp>
    <dsp:sp modelId="{4D374343-F15D-4001-A9FB-E3F5A6C1AE82}">
      <dsp:nvSpPr>
        <dsp:cNvPr id="0" name=""/>
        <dsp:cNvSpPr/>
      </dsp:nvSpPr>
      <dsp:spPr>
        <a:xfrm>
          <a:off x="0" y="166303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B9CF-CFDE-4BEC-9CA4-0B7E807CD7AE}">
      <dsp:nvSpPr>
        <dsp:cNvPr id="0" name=""/>
        <dsp:cNvSpPr/>
      </dsp:nvSpPr>
      <dsp:spPr>
        <a:xfrm>
          <a:off x="160507" y="150067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Services and Inputs</a:t>
          </a:r>
          <a:endParaRPr lang="en-US" sz="1100" kern="1200" dirty="0"/>
        </a:p>
      </dsp:txBody>
      <dsp:txXfrm>
        <a:off x="176359" y="1516530"/>
        <a:ext cx="2215395" cy="293016"/>
      </dsp:txXfrm>
    </dsp:sp>
    <dsp:sp modelId="{D3882347-6B1F-4D6E-80D4-2F5678B7B695}">
      <dsp:nvSpPr>
        <dsp:cNvPr id="0" name=""/>
        <dsp:cNvSpPr/>
      </dsp:nvSpPr>
      <dsp:spPr>
        <a:xfrm>
          <a:off x="0" y="216199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926CA-05DF-4782-AEC1-D21D5E2DAE87}">
      <dsp:nvSpPr>
        <dsp:cNvPr id="0" name=""/>
        <dsp:cNvSpPr/>
      </dsp:nvSpPr>
      <dsp:spPr>
        <a:xfrm>
          <a:off x="160507" y="199963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Predictions</a:t>
          </a:r>
          <a:endParaRPr lang="en-US" sz="1100" kern="1200" dirty="0"/>
        </a:p>
      </dsp:txBody>
      <dsp:txXfrm>
        <a:off x="176359" y="2015490"/>
        <a:ext cx="2215395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A_2DC1CDFF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6C_2660407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61_964B9C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fanporsaber.com/redune-denuncia-el-intento-de-acallar-su-voz-critica-contra-la-bioneuroemocion/google-drive-logo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kharshit.github.io/blog/2018/04/27/how-deep-should-neual-nets-be" TargetMode="External"/><Relationship Id="rId26" Type="http://schemas.openxmlformats.org/officeDocument/2006/relationships/image" Target="../media/image26.jpg"/><Relationship Id="rId3" Type="http://schemas.openxmlformats.org/officeDocument/2006/relationships/image" Target="../media/image14.png"/><Relationship Id="rId21" Type="http://schemas.openxmlformats.org/officeDocument/2006/relationships/image" Target="../media/image22.png"/><Relationship Id="rId7" Type="http://schemas.openxmlformats.org/officeDocument/2006/relationships/image" Target="../media/image16.jpg"/><Relationship Id="rId12" Type="http://schemas.openxmlformats.org/officeDocument/2006/relationships/hyperlink" Target="https://ayc-data.com/data_engineering/2020/02/06/serverless-data-pipelines.html" TargetMode="Externa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microsoft.com/office/2018/10/relationships/comments" Target="../comments/modernComment_162_5CC36A9D.xml"/><Relationship Id="rId16" Type="http://schemas.openxmlformats.org/officeDocument/2006/relationships/hyperlink" Target="https://www.flickr.com/photos/141573413@N04/41425693524" TargetMode="External"/><Relationship Id="rId20" Type="http://schemas.openxmlformats.org/officeDocument/2006/relationships/hyperlink" Target="https://github.com/JayrajRadadiya/Capstone-Projec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Google_Forms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24.jpeg"/><Relationship Id="rId5" Type="http://schemas.openxmlformats.org/officeDocument/2006/relationships/image" Target="../media/image15.png"/><Relationship Id="rId15" Type="http://schemas.openxmlformats.org/officeDocument/2006/relationships/image" Target="../media/image20.jpg"/><Relationship Id="rId23" Type="http://schemas.openxmlformats.org/officeDocument/2006/relationships/image" Target="../media/image23.jpeg"/><Relationship Id="rId10" Type="http://schemas.openxmlformats.org/officeDocument/2006/relationships/hyperlink" Target="https://randlow.github.io/posts/machine-learning/hybrid-colab/" TargetMode="External"/><Relationship Id="rId19" Type="http://schemas.openxmlformats.org/officeDocument/2006/relationships/image" Target="../media/image4.png"/><Relationship Id="rId4" Type="http://schemas.openxmlformats.org/officeDocument/2006/relationships/hyperlink" Target="https://maken.wikiwijs.nl/154428/Microsoft_Forms" TargetMode="External"/><Relationship Id="rId9" Type="http://schemas.openxmlformats.org/officeDocument/2006/relationships/image" Target="../media/image17.jpg"/><Relationship Id="rId14" Type="http://schemas.openxmlformats.org/officeDocument/2006/relationships/hyperlink" Target="https://communityblog.fedoraproject.org/help-port-python-packages-to-python-3/" TargetMode="External"/><Relationship Id="rId22" Type="http://schemas.openxmlformats.org/officeDocument/2006/relationships/hyperlink" Target="https://lthub.ubc.ca/guides/github-instructor-guide/" TargetMode="External"/><Relationship Id="rId27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.xml"/><Relationship Id="rId2" Type="http://schemas.microsoft.com/office/2018/10/relationships/comments" Target="../comments/modernComment_163_FAB3039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B_1D887A1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24,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Expansion to more programs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r>
              <a:rPr lang="en-US" dirty="0"/>
              <a:t>Focused intake process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r>
              <a:rPr lang="en-US" dirty="0"/>
              <a:t>Expand Sentimental analysis</a:t>
            </a:r>
          </a:p>
          <a:p>
            <a:r>
              <a:rPr lang="en-US" dirty="0"/>
              <a:t>Expand Predictive capabilities with ML/Deep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sz="1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– for Data </a:t>
            </a:r>
          </a:p>
          <a:p>
            <a:r>
              <a:rPr lang="en-US" dirty="0"/>
              <a:t>Mentors/Stakeholders – for the guidance </a:t>
            </a:r>
          </a:p>
          <a:p>
            <a:r>
              <a:rPr lang="en-US" dirty="0"/>
              <a:t>All college professors – for all the 4 sems of learnings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9D1E7A-EE67-77CC-4E74-0A7A8DFE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2" y="0"/>
            <a:ext cx="58281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70234"/>
            <a:ext cx="2643474" cy="6108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8088" y="3721273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170" y="3719490"/>
            <a:ext cx="1440000" cy="247651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2737" y="3739495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97143" y="5599524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387825" y="5624576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 Ahmed</a:t>
            </a:r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15E3F7D3-9DF5-0394-9A4D-70A4BB86023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0" t="14028" r="31702" b="51228"/>
          <a:stretch/>
        </p:blipFill>
        <p:spPr>
          <a:xfrm>
            <a:off x="484533" y="2100187"/>
            <a:ext cx="1440000" cy="1440314"/>
          </a:xfrm>
        </p:spPr>
      </p:pic>
      <p:pic>
        <p:nvPicPr>
          <p:cNvPr id="18" name="Picture 1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83052EB-567A-AC27-6E66-4167CAD71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15892" r="25161" b="37236"/>
          <a:stretch/>
        </p:blipFill>
        <p:spPr>
          <a:xfrm>
            <a:off x="2371214" y="2099702"/>
            <a:ext cx="1438851" cy="1448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A159F6-E114-614C-927C-4D6DFF86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3" y="1629211"/>
            <a:ext cx="2128156" cy="139549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716BF-491F-8AFE-CEB1-EB67E374A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8" y="4058672"/>
            <a:ext cx="1445253" cy="1440000"/>
          </a:xfrm>
          <a:prstGeom prst="rect">
            <a:avLst/>
          </a:prstGeom>
        </p:spPr>
      </p:pic>
      <p:pic>
        <p:nvPicPr>
          <p:cNvPr id="30" name="Picture Placeholder 29" descr="A person in a pink shirt&#10;&#10;Description automatically generated with medium confidence">
            <a:extLst>
              <a:ext uri="{FF2B5EF4-FFF2-40B4-BE49-F238E27FC236}">
                <a16:creationId xmlns:a16="http://schemas.microsoft.com/office/drawing/2014/main" id="{7998C356-C42A-B874-F772-28DDD2F2AD5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15863" r="26397" b="27604"/>
          <a:stretch/>
        </p:blipFill>
        <p:spPr>
          <a:xfrm>
            <a:off x="4278088" y="2099702"/>
            <a:ext cx="1438851" cy="1440000"/>
          </a:xfrm>
        </p:spPr>
      </p:pic>
      <p:pic>
        <p:nvPicPr>
          <p:cNvPr id="34" name="Picture 3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A6F6EA6-BD73-E098-2026-27DA8DA275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6986" r="13673"/>
          <a:stretch/>
        </p:blipFill>
        <p:spPr>
          <a:xfrm>
            <a:off x="3315447" y="4058672"/>
            <a:ext cx="14310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701024" cy="3052007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college experience</a:t>
            </a:r>
            <a:r>
              <a:rPr lang="en-GB" dirty="0"/>
              <a:t> is a common goal among all students. There are certain factors (with varying degrees of impact) that contribute to a desirable college experience like:</a:t>
            </a:r>
          </a:p>
          <a:p>
            <a:pPr algn="just"/>
            <a:r>
              <a:rPr lang="en-GB" b="1" dirty="0"/>
              <a:t>Personal and professional background, residential life experience, living flexibility,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4765372" cy="3524608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day to day college experience </a:t>
            </a:r>
            <a:r>
              <a:rPr lang="en-GB" b="1" dirty="0">
                <a:solidFill>
                  <a:srgbClr val="374151"/>
                </a:solidFill>
                <a:latin typeface="Söhne"/>
              </a:rPr>
              <a:t>for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college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6462949" y="3940309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population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6412845" y="2100431"/>
            <a:ext cx="4140333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Students who have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stable work histories, relatable educational backgrounds, and better living situations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are more likely to have a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positive college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37" y="1876663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608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student’s college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college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Solution in Nutshell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</a:rPr>
              <a:t>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college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5012778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1" y="5012778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211" y="5012778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642" y="5012778"/>
            <a:ext cx="1827594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5D82B-3242-4120-FF6E-E74A5F5CAF26}"/>
              </a:ext>
            </a:extLst>
          </p:cNvPr>
          <p:cNvSpPr txBox="1"/>
          <p:nvPr/>
        </p:nvSpPr>
        <p:spPr>
          <a:xfrm>
            <a:off x="9045677" y="3287739"/>
            <a:ext cx="27499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User</a:t>
            </a:r>
            <a:endParaRPr lang="en-GB" sz="2000" b="1" dirty="0">
              <a:solidFill>
                <a:srgbClr val="374151"/>
              </a:solidFill>
              <a:latin typeface="Söhne"/>
            </a:endParaRPr>
          </a:p>
          <a:p>
            <a:pPr algn="ctr"/>
            <a:r>
              <a:rPr lang="en-GB" sz="2000" dirty="0">
                <a:solidFill>
                  <a:srgbClr val="374151"/>
                </a:solidFill>
                <a:latin typeface="Söhne"/>
              </a:rPr>
              <a:t>College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C2EE44AC-DF0B-81BC-C0AE-27D63061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71170" y="3122341"/>
            <a:ext cx="430165" cy="43016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0A57FD0-A2BC-8E4C-758C-04E48A3C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6154" y="3122985"/>
            <a:ext cx="330409" cy="455493"/>
          </a:xfrm>
          <a:prstGeom prst="rect">
            <a:avLst/>
          </a:prstGeom>
        </p:spPr>
      </p:pic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24117886-1290-EDE3-89BE-5D9B8E41D49B}"/>
              </a:ext>
            </a:extLst>
          </p:cNvPr>
          <p:cNvSpPr/>
          <p:nvPr/>
        </p:nvSpPr>
        <p:spPr>
          <a:xfrm>
            <a:off x="1427294" y="2964427"/>
            <a:ext cx="1339719" cy="75484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50962" y="3061941"/>
            <a:ext cx="964671" cy="643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06" y="572546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 flow -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12675" y="3032662"/>
            <a:ext cx="636492" cy="636492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32964" y="3161614"/>
            <a:ext cx="1085196" cy="37858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300447" y="3068681"/>
            <a:ext cx="1462204" cy="61892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666368" y="3032662"/>
            <a:ext cx="935953" cy="544023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39420" b="9132"/>
          <a:stretch/>
        </p:blipFill>
        <p:spPr>
          <a:xfrm>
            <a:off x="8533455" y="2994401"/>
            <a:ext cx="1231980" cy="6937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D1DC0-D1E2-D2F4-F33E-AFD20750F6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1550" y="1353672"/>
            <a:ext cx="2128156" cy="139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90348E-B0D0-45B1-CD3F-6DE361E95DAB}"/>
              </a:ext>
            </a:extLst>
          </p:cNvPr>
          <p:cNvSpPr txBox="1"/>
          <p:nvPr/>
        </p:nvSpPr>
        <p:spPr>
          <a:xfrm>
            <a:off x="10178261" y="1667730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bg1"/>
                </a:solidFill>
              </a:rPr>
              <a:t>Presentation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84297D3-A0B2-D21A-D3F2-912D1EE461B9}"/>
              </a:ext>
            </a:extLst>
          </p:cNvPr>
          <p:cNvSpPr/>
          <p:nvPr/>
        </p:nvSpPr>
        <p:spPr>
          <a:xfrm>
            <a:off x="783770" y="1761773"/>
            <a:ext cx="534783" cy="1002474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B104E2-75D9-38CB-94BD-E08E34C35E9E}"/>
              </a:ext>
            </a:extLst>
          </p:cNvPr>
          <p:cNvSpPr txBox="1"/>
          <p:nvPr/>
        </p:nvSpPr>
        <p:spPr>
          <a:xfrm rot="16200000">
            <a:off x="-6415" y="1905610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Data Flow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437CA-E388-4B95-997B-63707AE47E10}"/>
              </a:ext>
            </a:extLst>
          </p:cNvPr>
          <p:cNvSpPr txBox="1"/>
          <p:nvPr/>
        </p:nvSpPr>
        <p:spPr>
          <a:xfrm rot="16200000">
            <a:off x="-223588" y="3139826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24B9177-FA4C-9CFD-4FAA-E38F5A0D3FCB}"/>
              </a:ext>
            </a:extLst>
          </p:cNvPr>
          <p:cNvSpPr/>
          <p:nvPr/>
        </p:nvSpPr>
        <p:spPr>
          <a:xfrm>
            <a:off x="763596" y="2924427"/>
            <a:ext cx="534783" cy="838087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83EB360-3FD6-400B-A676-83CDCE63A5FF}"/>
              </a:ext>
            </a:extLst>
          </p:cNvPr>
          <p:cNvSpPr/>
          <p:nvPr/>
        </p:nvSpPr>
        <p:spPr>
          <a:xfrm>
            <a:off x="751714" y="3986117"/>
            <a:ext cx="534783" cy="1129613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656C1-B7F1-C0BA-5FBB-82A198608421}"/>
              </a:ext>
            </a:extLst>
          </p:cNvPr>
          <p:cNvSpPr txBox="1"/>
          <p:nvPr/>
        </p:nvSpPr>
        <p:spPr>
          <a:xfrm rot="16200000">
            <a:off x="-21084" y="4106416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Method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9C652-7596-2230-BF8A-4F37DB1A47F3}"/>
              </a:ext>
            </a:extLst>
          </p:cNvPr>
          <p:cNvSpPr txBox="1"/>
          <p:nvPr/>
        </p:nvSpPr>
        <p:spPr>
          <a:xfrm>
            <a:off x="1353391" y="4102268"/>
            <a:ext cx="1843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b="1" dirty="0">
                <a:solidFill>
                  <a:schemeClr val="bg1"/>
                </a:solidFill>
              </a:rPr>
              <a:t>2 Surveys (Google and MS forms)</a:t>
            </a:r>
          </a:p>
          <a:p>
            <a:pPr algn="just"/>
            <a:r>
              <a:rPr lang="en-CA" sz="1400" dirty="0">
                <a:solidFill>
                  <a:schemeClr val="bg1"/>
                </a:solidFill>
              </a:rPr>
              <a:t>one at the start and one at the middle of the March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9D4F47-9AE3-6951-CF88-79948BA1AACE}"/>
              </a:ext>
            </a:extLst>
          </p:cNvPr>
          <p:cNvSpPr txBox="1"/>
          <p:nvPr/>
        </p:nvSpPr>
        <p:spPr>
          <a:xfrm>
            <a:off x="1353391" y="5891147"/>
            <a:ext cx="896203" cy="2210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January2023</a:t>
            </a:r>
          </a:p>
        </p:txBody>
      </p:sp>
      <p:sp>
        <p:nvSpPr>
          <p:cNvPr id="46" name="Rectangle: Rounded Corners 45" title="Year Bar">
            <a:extLst>
              <a:ext uri="{FF2B5EF4-FFF2-40B4-BE49-F238E27FC236}">
                <a16:creationId xmlns:a16="http://schemas.microsoft.com/office/drawing/2014/main" id="{453CCA4D-DE94-9B95-3B89-79289C273FB2}"/>
              </a:ext>
            </a:extLst>
          </p:cNvPr>
          <p:cNvSpPr/>
          <p:nvPr/>
        </p:nvSpPr>
        <p:spPr>
          <a:xfrm>
            <a:off x="1419720" y="5674519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12A0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CF19A-3781-2ACE-5CA7-B5B479D6EC7A}"/>
              </a:ext>
            </a:extLst>
          </p:cNvPr>
          <p:cNvSpPr txBox="1"/>
          <p:nvPr/>
        </p:nvSpPr>
        <p:spPr>
          <a:xfrm>
            <a:off x="3436709" y="5893197"/>
            <a:ext cx="894489" cy="268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 2023</a:t>
            </a:r>
          </a:p>
        </p:txBody>
      </p:sp>
      <p:sp>
        <p:nvSpPr>
          <p:cNvPr id="66" name="Rectangle: Rounded Corners 65" title="Year Bar">
            <a:extLst>
              <a:ext uri="{FF2B5EF4-FFF2-40B4-BE49-F238E27FC236}">
                <a16:creationId xmlns:a16="http://schemas.microsoft.com/office/drawing/2014/main" id="{BEC4E4C5-393C-0AA8-6E35-D327C4708001}"/>
              </a:ext>
            </a:extLst>
          </p:cNvPr>
          <p:cNvSpPr/>
          <p:nvPr/>
        </p:nvSpPr>
        <p:spPr>
          <a:xfrm>
            <a:off x="4116906" y="5675072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2B518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FE5FFB-1767-B992-4A67-F844A92AFA3B}"/>
              </a:ext>
            </a:extLst>
          </p:cNvPr>
          <p:cNvSpPr txBox="1"/>
          <p:nvPr/>
        </p:nvSpPr>
        <p:spPr>
          <a:xfrm>
            <a:off x="6374262" y="5892564"/>
            <a:ext cx="783036" cy="201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: Rounded Corners 79" title="Year Bar">
            <a:extLst>
              <a:ext uri="{FF2B5EF4-FFF2-40B4-BE49-F238E27FC236}">
                <a16:creationId xmlns:a16="http://schemas.microsoft.com/office/drawing/2014/main" id="{6D37618B-9676-577F-5252-EF95ABFBECB1}"/>
              </a:ext>
            </a:extLst>
          </p:cNvPr>
          <p:cNvSpPr/>
          <p:nvPr/>
        </p:nvSpPr>
        <p:spPr>
          <a:xfrm>
            <a:off x="6644992" y="5668833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CF2D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E93E37-8E7B-1BB5-05BD-BF7EBF5A95ED}"/>
              </a:ext>
            </a:extLst>
          </p:cNvPr>
          <p:cNvSpPr txBox="1"/>
          <p:nvPr/>
        </p:nvSpPr>
        <p:spPr>
          <a:xfrm>
            <a:off x="8908385" y="5892561"/>
            <a:ext cx="766260" cy="219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ectangle: Rounded Corners 94" title="Year Bar">
            <a:extLst>
              <a:ext uri="{FF2B5EF4-FFF2-40B4-BE49-F238E27FC236}">
                <a16:creationId xmlns:a16="http://schemas.microsoft.com/office/drawing/2014/main" id="{054C61CD-69F5-ADAD-B80E-35FC01A375B7}"/>
              </a:ext>
            </a:extLst>
          </p:cNvPr>
          <p:cNvSpPr/>
          <p:nvPr/>
        </p:nvSpPr>
        <p:spPr>
          <a:xfrm>
            <a:off x="9173073" y="5669384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4810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FB7BC7F-FE1E-AB49-4801-522A25503BA5}"/>
              </a:ext>
            </a:extLst>
          </p:cNvPr>
          <p:cNvSpPr txBox="1"/>
          <p:nvPr/>
        </p:nvSpPr>
        <p:spPr>
          <a:xfrm>
            <a:off x="1479851" y="5519100"/>
            <a:ext cx="15765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Problem Formulation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5AD996-DE3C-F34E-8188-820690238378}"/>
              </a:ext>
            </a:extLst>
          </p:cNvPr>
          <p:cNvSpPr txBox="1"/>
          <p:nvPr/>
        </p:nvSpPr>
        <p:spPr>
          <a:xfrm>
            <a:off x="1216855" y="5252123"/>
            <a:ext cx="1257085" cy="221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9" name="Straight Connector 148" title="callout lines">
            <a:extLst>
              <a:ext uri="{FF2B5EF4-FFF2-40B4-BE49-F238E27FC236}">
                <a16:creationId xmlns:a16="http://schemas.microsoft.com/office/drawing/2014/main" id="{7CCC0B87-9ED8-60F3-0F0B-D45650861B2C}"/>
              </a:ext>
            </a:extLst>
          </p:cNvPr>
          <p:cNvCxnSpPr>
            <a:cxnSpLocks/>
          </p:cNvCxnSpPr>
          <p:nvPr/>
        </p:nvCxnSpPr>
        <p:spPr>
          <a:xfrm>
            <a:off x="963541" y="5648822"/>
            <a:ext cx="0" cy="94297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ysDash"/>
            <a:miter lim="800000"/>
            <a:headEnd type="none" w="sm" len="sm"/>
            <a:tailEnd type="none" w="sm" len="sm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03C29DF-626B-BB93-319D-141BBB07123F}"/>
              </a:ext>
            </a:extLst>
          </p:cNvPr>
          <p:cNvSpPr txBox="1"/>
          <p:nvPr/>
        </p:nvSpPr>
        <p:spPr>
          <a:xfrm>
            <a:off x="4128002" y="5505733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A0B1A07-CC7A-0901-C494-312A2F37FE95}"/>
              </a:ext>
            </a:extLst>
          </p:cNvPr>
          <p:cNvSpPr txBox="1"/>
          <p:nvPr/>
        </p:nvSpPr>
        <p:spPr>
          <a:xfrm>
            <a:off x="7286117" y="5497204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Work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2319D3-5E97-0DE8-3BD4-AEFCAD77625D}"/>
              </a:ext>
            </a:extLst>
          </p:cNvPr>
          <p:cNvSpPr txBox="1"/>
          <p:nvPr/>
        </p:nvSpPr>
        <p:spPr>
          <a:xfrm>
            <a:off x="8777109" y="5475255"/>
            <a:ext cx="19894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 </a:t>
            </a:r>
            <a:r>
              <a:rPr lang="en-US" sz="1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Pipeline Integration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8BC2D91-E6AE-DB92-9774-748EE396FE15}"/>
              </a:ext>
            </a:extLst>
          </p:cNvPr>
          <p:cNvSpPr txBox="1"/>
          <p:nvPr/>
        </p:nvSpPr>
        <p:spPr>
          <a:xfrm>
            <a:off x="3196794" y="5517380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61A9AC-7EB9-5E3A-0296-62FA19A63FB1}"/>
              </a:ext>
            </a:extLst>
          </p:cNvPr>
          <p:cNvSpPr txBox="1"/>
          <p:nvPr/>
        </p:nvSpPr>
        <p:spPr>
          <a:xfrm>
            <a:off x="5066007" y="5503352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Pipeline/DB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F13AC95-36B8-C340-651C-D92E4FA63204}"/>
              </a:ext>
            </a:extLst>
          </p:cNvPr>
          <p:cNvSpPr txBox="1"/>
          <p:nvPr/>
        </p:nvSpPr>
        <p:spPr>
          <a:xfrm>
            <a:off x="6145206" y="5503332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5E2821D-099E-D500-2439-ACA69E4CC35B}"/>
              </a:ext>
            </a:extLst>
          </p:cNvPr>
          <p:cNvSpPr txBox="1"/>
          <p:nvPr/>
        </p:nvSpPr>
        <p:spPr>
          <a:xfrm>
            <a:off x="10510257" y="1072224"/>
            <a:ext cx="100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0"/>
              </a:rPr>
              <a:t>Link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4" name="Picture 19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D9B1A8-00BA-8AC4-FD9A-265F903C70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592829" y="972235"/>
            <a:ext cx="1002611" cy="563969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3BE0D68-B110-B1DD-8724-2B9C3C33426C}"/>
              </a:ext>
            </a:extLst>
          </p:cNvPr>
          <p:cNvGrpSpPr/>
          <p:nvPr/>
        </p:nvGrpSpPr>
        <p:grpSpPr>
          <a:xfrm>
            <a:off x="1299579" y="1678991"/>
            <a:ext cx="10479262" cy="1191293"/>
            <a:chOff x="1299579" y="1568378"/>
            <a:chExt cx="10479262" cy="1191293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D9A80200-9EAA-F50B-C320-AC9A380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5440" y="2049672"/>
              <a:ext cx="902899" cy="567395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EC7F347-9F65-1B7A-24F4-47F49D1F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918" y="1976039"/>
              <a:ext cx="885108" cy="7628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4BC04074-C067-A6EC-8E37-D80CA9FDE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333" y="1971676"/>
              <a:ext cx="893959" cy="7359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C6A36DAE-3A45-35CA-4F1C-2624B10F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717" y="1932465"/>
              <a:ext cx="817382" cy="8173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55D2FA1-C03D-E387-A4B5-D4BD6ADA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931" y="1949585"/>
              <a:ext cx="1080000" cy="8100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C0BFB41-C1CB-5A09-F7A9-1CAFCF75644A}"/>
                </a:ext>
              </a:extLst>
            </p:cNvPr>
            <p:cNvSpPr/>
            <p:nvPr/>
          </p:nvSpPr>
          <p:spPr>
            <a:xfrm>
              <a:off x="2820926" y="222628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CF4A33-B33B-D20D-D518-311D3BE334CB}"/>
                </a:ext>
              </a:extLst>
            </p:cNvPr>
            <p:cNvSpPr txBox="1"/>
            <p:nvPr/>
          </p:nvSpPr>
          <p:spPr>
            <a:xfrm>
              <a:off x="1299579" y="1609595"/>
              <a:ext cx="1339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Collection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2CE8A-4409-9972-3499-0442641AB466}"/>
                </a:ext>
              </a:extLst>
            </p:cNvPr>
            <p:cNvSpPr txBox="1"/>
            <p:nvPr/>
          </p:nvSpPr>
          <p:spPr>
            <a:xfrm>
              <a:off x="3424824" y="1617946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Pre-processing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131A9AE-8D4E-3048-CDD7-55A5EF8ED2F6}"/>
                </a:ext>
              </a:extLst>
            </p:cNvPr>
            <p:cNvSpPr/>
            <p:nvPr/>
          </p:nvSpPr>
          <p:spPr>
            <a:xfrm>
              <a:off x="5034696" y="222628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40BA2D-8CB9-9782-895F-0451D4C784A3}"/>
                </a:ext>
              </a:extLst>
            </p:cNvPr>
            <p:cNvSpPr txBox="1"/>
            <p:nvPr/>
          </p:nvSpPr>
          <p:spPr>
            <a:xfrm>
              <a:off x="5494927" y="1590535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Transformation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DB7339F-EA08-D138-AE54-CEF5BF8D1D14}"/>
                </a:ext>
              </a:extLst>
            </p:cNvPr>
            <p:cNvSpPr/>
            <p:nvPr/>
          </p:nvSpPr>
          <p:spPr>
            <a:xfrm>
              <a:off x="7197558" y="221321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15B54-7369-3B85-EC91-EC311DB6AE3E}"/>
                </a:ext>
              </a:extLst>
            </p:cNvPr>
            <p:cNvSpPr txBox="1"/>
            <p:nvPr/>
          </p:nvSpPr>
          <p:spPr>
            <a:xfrm>
              <a:off x="7954650" y="1568378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Predictions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F0C2F33A-69D1-359C-9784-3E05195F43F6}"/>
                </a:ext>
              </a:extLst>
            </p:cNvPr>
            <p:cNvSpPr/>
            <p:nvPr/>
          </p:nvSpPr>
          <p:spPr>
            <a:xfrm>
              <a:off x="9509546" y="221210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2F6BB09-9612-83B6-8ACE-92863B0E17F0}"/>
                </a:ext>
              </a:extLst>
            </p:cNvPr>
            <p:cNvSpPr/>
            <p:nvPr/>
          </p:nvSpPr>
          <p:spPr>
            <a:xfrm>
              <a:off x="1421704" y="1609595"/>
              <a:ext cx="10357137" cy="112110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31318FE9-A4F7-0354-C7AD-16B567176751}"/>
              </a:ext>
            </a:extLst>
          </p:cNvPr>
          <p:cNvSpPr/>
          <p:nvPr/>
        </p:nvSpPr>
        <p:spPr>
          <a:xfrm>
            <a:off x="3530254" y="2964426"/>
            <a:ext cx="3755863" cy="760196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D8D61F5B-D493-B40E-5BD8-AFC218F2E663}"/>
              </a:ext>
            </a:extLst>
          </p:cNvPr>
          <p:cNvSpPr/>
          <p:nvPr/>
        </p:nvSpPr>
        <p:spPr>
          <a:xfrm>
            <a:off x="7679772" y="2964925"/>
            <a:ext cx="2275389" cy="75969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ED8B2BEE-2175-C50E-D0BC-40FB355F4D43}"/>
              </a:ext>
            </a:extLst>
          </p:cNvPr>
          <p:cNvSpPr/>
          <p:nvPr/>
        </p:nvSpPr>
        <p:spPr>
          <a:xfrm>
            <a:off x="10468405" y="2960220"/>
            <a:ext cx="1339719" cy="764402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50C-B438-EDC6-C022-23D4E6EE91B2}"/>
              </a:ext>
            </a:extLst>
          </p:cNvPr>
          <p:cNvSpPr txBox="1"/>
          <p:nvPr/>
        </p:nvSpPr>
        <p:spPr>
          <a:xfrm>
            <a:off x="3784500" y="4124529"/>
            <a:ext cx="31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>
                <a:solidFill>
                  <a:schemeClr val="bg1"/>
                </a:solidFill>
              </a:rPr>
              <a:t>The </a:t>
            </a:r>
            <a:r>
              <a:rPr lang="en-CA" sz="1400" b="1" dirty="0">
                <a:solidFill>
                  <a:schemeClr val="bg1"/>
                </a:solidFill>
              </a:rPr>
              <a:t>Central</a:t>
            </a:r>
            <a:r>
              <a:rPr lang="en-CA" sz="1400" dirty="0">
                <a:solidFill>
                  <a:schemeClr val="bg1"/>
                </a:solidFill>
              </a:rPr>
              <a:t> phase for Data work took most of the time involving </a:t>
            </a:r>
            <a:r>
              <a:rPr lang="en-CA" sz="1400" b="1" dirty="0">
                <a:solidFill>
                  <a:schemeClr val="bg1"/>
                </a:solidFill>
              </a:rPr>
              <a:t>Storage, DB architecture, Cloud connect and EDA for the data.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92813-B716-08AF-A531-A6F6EB46EBE1}"/>
              </a:ext>
            </a:extLst>
          </p:cNvPr>
          <p:cNvSpPr txBox="1"/>
          <p:nvPr/>
        </p:nvSpPr>
        <p:spPr>
          <a:xfrm>
            <a:off x="7763449" y="4124529"/>
            <a:ext cx="1989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>
                <a:solidFill>
                  <a:schemeClr val="bg1"/>
                </a:solidFill>
              </a:rPr>
              <a:t>Predictions are based on </a:t>
            </a:r>
            <a:r>
              <a:rPr lang="en-CA" sz="1400" b="1" dirty="0">
                <a:solidFill>
                  <a:schemeClr val="bg1"/>
                </a:solidFill>
              </a:rPr>
              <a:t>FFNN and some Sentimental </a:t>
            </a:r>
            <a:r>
              <a:rPr lang="en-CA" sz="1400" dirty="0">
                <a:solidFill>
                  <a:schemeClr val="bg1"/>
                </a:solidFill>
              </a:rPr>
              <a:t>analysis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F7F3D-338F-082B-0F04-D720D365935A}"/>
              </a:ext>
            </a:extLst>
          </p:cNvPr>
          <p:cNvSpPr txBox="1"/>
          <p:nvPr/>
        </p:nvSpPr>
        <p:spPr>
          <a:xfrm>
            <a:off x="9995165" y="4126617"/>
            <a:ext cx="2048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Story based Dashboards</a:t>
            </a:r>
            <a:r>
              <a:rPr lang="en-CA" sz="1400" dirty="0">
                <a:solidFill>
                  <a:schemeClr val="bg1"/>
                </a:solidFill>
              </a:rPr>
              <a:t> flowing the descripting and predictive analysis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7D33851-1A48-2341-A93E-73A8BF06DB7B}"/>
              </a:ext>
            </a:extLst>
          </p:cNvPr>
          <p:cNvSpPr/>
          <p:nvPr/>
        </p:nvSpPr>
        <p:spPr>
          <a:xfrm>
            <a:off x="734673" y="5448394"/>
            <a:ext cx="534783" cy="653515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CAD93B-66E0-4CA8-44A9-6D562DA1B3D3}"/>
              </a:ext>
            </a:extLst>
          </p:cNvPr>
          <p:cNvSpPr txBox="1"/>
          <p:nvPr/>
        </p:nvSpPr>
        <p:spPr>
          <a:xfrm rot="16200000">
            <a:off x="-214471" y="5382689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Timeline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b="1" dirty="0"/>
              <a:t>Part 1 - Dashboard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336843" y="2895526"/>
            <a:ext cx="4764087" cy="4048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1600" b="1" dirty="0"/>
              <a:t>Part 2- Pipeline</a:t>
            </a:r>
            <a:endParaRPr lang="en-US" sz="1600" b="1" dirty="0"/>
          </a:p>
        </p:txBody>
      </p:sp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56F58B5C-1EC0-B8F7-C005-8AFFADA30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60" y="3300338"/>
            <a:ext cx="2232577" cy="223257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182F3A-13D7-3A35-0509-1915A874C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368225"/>
              </p:ext>
            </p:extLst>
          </p:nvPr>
        </p:nvGraphicFramePr>
        <p:xfrm>
          <a:off x="1343069" y="2705200"/>
          <a:ext cx="3210142" cy="244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2B6062A-59AA-AB85-F289-D224C334C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5839" y="1552574"/>
            <a:ext cx="6835104" cy="88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0B748-B4B7-D7F6-8266-7BA1CB780E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5241" y="256555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493275"/>
          </a:xfrm>
        </p:spPr>
        <p:txBody>
          <a:bodyPr>
            <a:normAutofit/>
          </a:bodyPr>
          <a:lstStyle/>
          <a:p>
            <a:r>
              <a:rPr lang="en-US" dirty="0"/>
              <a:t>Automated Cloud Data Pipeline</a:t>
            </a:r>
          </a:p>
          <a:p>
            <a:r>
              <a:rPr lang="en-US" dirty="0"/>
              <a:t>Hypothesis – Product connect</a:t>
            </a:r>
          </a:p>
          <a:p>
            <a:r>
              <a:rPr lang="en-US" b="1" dirty="0"/>
              <a:t>No PII</a:t>
            </a:r>
            <a:r>
              <a:rPr lang="en-US" dirty="0"/>
              <a:t> Data</a:t>
            </a:r>
          </a:p>
          <a:p>
            <a:r>
              <a:rPr lang="en-US" dirty="0"/>
              <a:t>API angle  </a:t>
            </a:r>
          </a:p>
          <a:p>
            <a:r>
              <a:rPr lang="en-US" dirty="0"/>
              <a:t>Multiple personal Learnings </a:t>
            </a:r>
          </a:p>
          <a:p>
            <a:r>
              <a:rPr lang="en-US" dirty="0"/>
              <a:t>No Cost involved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81898" y="2799146"/>
            <a:ext cx="3050628" cy="1942138"/>
          </a:xfrm>
        </p:spPr>
        <p:txBody>
          <a:bodyPr>
            <a:normAutofit fontScale="92500"/>
          </a:bodyPr>
          <a:lstStyle/>
          <a:p>
            <a:r>
              <a:rPr lang="en-CA" dirty="0"/>
              <a:t>Data</a:t>
            </a:r>
            <a:r>
              <a:rPr lang="en-US" dirty="0"/>
              <a:t> Collection &amp; Population size</a:t>
            </a:r>
          </a:p>
          <a:p>
            <a:r>
              <a:rPr lang="en-US" dirty="0"/>
              <a:t>Multi platform integration</a:t>
            </a:r>
          </a:p>
          <a:p>
            <a:r>
              <a:rPr lang="en-US" dirty="0"/>
              <a:t>Time window</a:t>
            </a:r>
          </a:p>
          <a:p>
            <a:r>
              <a:rPr lang="en-US" dirty="0"/>
              <a:t>Non-linear data</a:t>
            </a:r>
          </a:p>
          <a:p>
            <a:r>
              <a:rPr lang="en-US" dirty="0"/>
              <a:t>Finding correlation and data connect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r>
              <a:rPr lang="en-US" dirty="0"/>
              <a:t>Setting Data boundaries</a:t>
            </a:r>
          </a:p>
          <a:p>
            <a:r>
              <a:rPr lang="en-US" dirty="0"/>
              <a:t>Setting Weights and Rules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23,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1665</TotalTime>
  <Words>631</Words>
  <Application>Microsoft Office PowerPoint</Application>
  <PresentationFormat>Widescreen</PresentationFormat>
  <Paragraphs>134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Team</vt:lpstr>
      <vt:lpstr>Agenda</vt:lpstr>
      <vt:lpstr>Life of a Student</vt:lpstr>
      <vt:lpstr>Problem Statement</vt:lpstr>
      <vt:lpstr>Solution</vt:lpstr>
      <vt:lpstr>Data flow - Technologies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37</cp:revision>
  <dcterms:created xsi:type="dcterms:W3CDTF">2023-04-14T19:54:32Z</dcterms:created>
  <dcterms:modified xsi:type="dcterms:W3CDTF">2023-04-24T00:13:47Z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